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17"/>
  </p:notesMasterIdLst>
  <p:handoutMasterIdLst>
    <p:handoutMasterId r:id="rId18"/>
  </p:handoutMasterIdLst>
  <p:sldIdLst>
    <p:sldId id="287" r:id="rId2"/>
    <p:sldId id="294" r:id="rId3"/>
    <p:sldId id="295" r:id="rId4"/>
    <p:sldId id="299" r:id="rId5"/>
    <p:sldId id="285" r:id="rId6"/>
    <p:sldId id="286" r:id="rId7"/>
    <p:sldId id="298" r:id="rId8"/>
    <p:sldId id="296" r:id="rId9"/>
    <p:sldId id="288" r:id="rId10"/>
    <p:sldId id="291" r:id="rId11"/>
    <p:sldId id="289" r:id="rId12"/>
    <p:sldId id="292" r:id="rId13"/>
    <p:sldId id="290" r:id="rId14"/>
    <p:sldId id="293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5E9"/>
    <a:srgbClr val="EE81BD"/>
    <a:srgbClr val="404040"/>
    <a:srgbClr val="000000"/>
    <a:srgbClr val="959595"/>
    <a:srgbClr val="A46F6C"/>
    <a:srgbClr val="691B12"/>
    <a:srgbClr val="9E5E45"/>
    <a:srgbClr val="753029"/>
    <a:srgbClr val="774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0929"/>
  </p:normalViewPr>
  <p:slideViewPr>
    <p:cSldViewPr>
      <p:cViewPr varScale="1">
        <p:scale>
          <a:sx n="104" d="100"/>
          <a:sy n="104" d="100"/>
        </p:scale>
        <p:origin x="126" y="366"/>
      </p:cViewPr>
      <p:guideLst>
        <p:guide orient="horz" pos="24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9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CFC46E5-78E0-4D9C-B6F5-FA3A7EF96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B5F58C-C569-4835-B6F7-C440B0496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0A0D-8C16-449B-A70E-6D3DF8125172}" type="datetime1">
              <a:rPr lang="nl-NL" smtClean="0"/>
              <a:t>12-12-2018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2646E8-D271-43A3-8E93-50397462C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191162-45D4-47B0-9959-CABB0AD85B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22769-7DED-4A8A-8BFE-2733CFD466C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075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B928-CDDF-49DE-B047-A1773C697149}" type="datetimeFigureOut">
              <a:rPr lang="nl-NL" smtClean="0"/>
              <a:t>12-12-2018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D5B5-D89D-48ED-830F-BCC54C4FE42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09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400"/>
      </a:spcBef>
      <a:defRPr sz="1200" kern="1200">
        <a:solidFill>
          <a:schemeClr val="tx1"/>
        </a:solidFill>
        <a:latin typeface="Times" panose="02020603050405020304" pitchFamily="18" charset="0"/>
        <a:ea typeface="+mn-ea"/>
        <a:cs typeface="Times" panose="02020603050405020304" pitchFamily="18" charset="0"/>
      </a:defRPr>
    </a:lvl1pPr>
    <a:lvl2pPr marL="457200" algn="l" defTabSz="914400" rtl="0" eaLnBrk="1" latinLnBrk="0" hangingPunct="1">
      <a:spcBef>
        <a:spcPts val="400"/>
      </a:spcBef>
      <a:defRPr sz="1200" kern="1200">
        <a:solidFill>
          <a:schemeClr val="tx1"/>
        </a:solidFill>
        <a:latin typeface="Times" panose="02020603050405020304" pitchFamily="18" charset="0"/>
        <a:ea typeface="+mn-ea"/>
        <a:cs typeface="Times" panose="02020603050405020304" pitchFamily="18" charset="0"/>
      </a:defRPr>
    </a:lvl2pPr>
    <a:lvl3pPr marL="914400" algn="l" defTabSz="914400" rtl="0" eaLnBrk="1" latinLnBrk="0" hangingPunct="1">
      <a:spcBef>
        <a:spcPts val="400"/>
      </a:spcBef>
      <a:defRPr sz="1200" kern="1200">
        <a:solidFill>
          <a:schemeClr val="tx1"/>
        </a:solidFill>
        <a:latin typeface="Times" panose="02020603050405020304" pitchFamily="18" charset="0"/>
        <a:ea typeface="+mn-ea"/>
        <a:cs typeface="Times" panose="02020603050405020304" pitchFamily="18" charset="0"/>
      </a:defRPr>
    </a:lvl3pPr>
    <a:lvl4pPr marL="1371600" algn="l" defTabSz="914400" rtl="0" eaLnBrk="1" latinLnBrk="0" hangingPunct="1">
      <a:spcBef>
        <a:spcPts val="400"/>
      </a:spcBef>
      <a:defRPr sz="1200" kern="1200">
        <a:solidFill>
          <a:schemeClr val="tx1"/>
        </a:solidFill>
        <a:latin typeface="Times" panose="02020603050405020304" pitchFamily="18" charset="0"/>
        <a:ea typeface="+mn-ea"/>
        <a:cs typeface="Times" panose="02020603050405020304" pitchFamily="18" charset="0"/>
      </a:defRPr>
    </a:lvl4pPr>
    <a:lvl5pPr marL="1828800" algn="l" defTabSz="914400" rtl="0" eaLnBrk="1" latinLnBrk="0" hangingPunct="1">
      <a:spcBef>
        <a:spcPts val="400"/>
      </a:spcBef>
      <a:defRPr sz="1200" kern="1200">
        <a:solidFill>
          <a:schemeClr val="tx1"/>
        </a:solidFill>
        <a:latin typeface="Times" panose="02020603050405020304" pitchFamily="18" charset="0"/>
        <a:ea typeface="+mn-ea"/>
        <a:cs typeface="Times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endParaRPr lang="nl-NL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D5B5-D89D-48ED-830F-BCC54C4FE420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93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6451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439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40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3493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05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4019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5794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621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147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4354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579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3379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27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9CEE-341B-4442-AD34-397CF38020CD}" type="datetime1">
              <a:rPr lang="nl-NL" smtClean="0"/>
              <a:pPr/>
              <a:t>12-12-2018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416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42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975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7412-1A90-4259-8963-891F857F86E0}" type="datetime1">
              <a:rPr lang="nl-NL" noProof="0" smtClean="0"/>
              <a:pPr/>
              <a:t>12-12-2018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A64F31B-23FA-4075-AF7D-6228CFD12F03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0284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-fraumeni.n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raumeni.eu/" TargetMode="External"/><Relationship Id="rId2" Type="http://schemas.openxmlformats.org/officeDocument/2006/relationships/hyperlink" Target="http://www.li-fraumeni.nl/www.lifraumeni.n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li-fraumeni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i-fraumeni.nl" TargetMode="External"/><Relationship Id="rId2" Type="http://schemas.openxmlformats.org/officeDocument/2006/relationships/hyperlink" Target="http://www.li-fraumeni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795537-A5F2-4682-8D4C-50DAE7DCF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135560" y="404664"/>
            <a:ext cx="5657148" cy="30963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3A422DF-839D-4C7D-BEBE-B5F1D23AF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141221"/>
            <a:ext cx="3816424" cy="395033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0DD6E29-99F9-4C09-AA4C-8679B0EF5428}"/>
              </a:ext>
            </a:extLst>
          </p:cNvPr>
          <p:cNvSpPr txBox="1"/>
          <p:nvPr/>
        </p:nvSpPr>
        <p:spPr>
          <a:xfrm>
            <a:off x="2711624" y="523756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+mj-lt"/>
                <a:hlinkClick r:id="rId4"/>
              </a:rPr>
              <a:t>www.li-fraumeni.nl</a:t>
            </a:r>
            <a:r>
              <a:rPr lang="nl-NL" sz="3600" b="1" dirty="0">
                <a:latin typeface="+mj-lt"/>
              </a:rPr>
              <a:t> www.lifraumeni.eu</a:t>
            </a:r>
          </a:p>
        </p:txBody>
      </p:sp>
    </p:spTree>
    <p:extLst>
      <p:ext uri="{BB962C8B-B14F-4D97-AF65-F5344CB8AC3E}">
        <p14:creationId xmlns:p14="http://schemas.microsoft.com/office/powerpoint/2010/main" val="245715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0761D06-AF60-4F0C-8095-ABBCA449B8DB}"/>
              </a:ext>
            </a:extLst>
          </p:cNvPr>
          <p:cNvSpPr/>
          <p:nvPr/>
        </p:nvSpPr>
        <p:spPr>
          <a:xfrm>
            <a:off x="119336" y="1268760"/>
            <a:ext cx="102971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/>
              <a:t>De ‘vragengrens’ ligt voor 2018</a:t>
            </a:r>
            <a:br>
              <a:rPr lang="nl-NL" sz="2800" b="1" dirty="0"/>
            </a:br>
            <a:r>
              <a:rPr lang="nl-NL" sz="2800" b="1" dirty="0"/>
              <a:t>Bij een levensverzekeringen op </a:t>
            </a:r>
            <a:r>
              <a:rPr lang="nl-NL" sz="2800" b="1" dirty="0">
                <a:solidFill>
                  <a:schemeClr val="accent4"/>
                </a:solidFill>
              </a:rPr>
              <a:t>€ 268.125.00</a:t>
            </a:r>
            <a:br>
              <a:rPr lang="nl-NL" dirty="0">
                <a:solidFill>
                  <a:schemeClr val="accent4"/>
                </a:solidFill>
              </a:rPr>
            </a:br>
            <a:endParaRPr lang="nl-NL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/>
              <a:t>Voor arbeidsongeschiktheidsverzekeringen: </a:t>
            </a:r>
            <a:br>
              <a:rPr lang="nl-NL" sz="2800" b="1" dirty="0"/>
            </a:br>
            <a:r>
              <a:rPr lang="nl-NL" sz="2800" b="1" dirty="0">
                <a:solidFill>
                  <a:schemeClr val="accent4"/>
                </a:solidFill>
              </a:rPr>
              <a:t>€ 38.877,- </a:t>
            </a:r>
            <a:r>
              <a:rPr lang="nl-NL" sz="2800" b="1" dirty="0"/>
              <a:t>voor het eerste jaar. </a:t>
            </a:r>
            <a:br>
              <a:rPr lang="nl-NL" sz="2800" b="1" dirty="0"/>
            </a:br>
            <a:r>
              <a:rPr lang="nl-NL" sz="2800" b="1" dirty="0">
                <a:solidFill>
                  <a:schemeClr val="accent4"/>
                </a:solidFill>
              </a:rPr>
              <a:t>€ 26.026,- </a:t>
            </a:r>
            <a:r>
              <a:rPr lang="nl-NL" sz="2800" b="1" dirty="0"/>
              <a:t>voor het tweede 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NB arbeidsongeschiktheidsverzekeringen eisen zijn zwaarder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6E6848D-09B3-4F30-A19E-6196E5B1B7EA}"/>
              </a:ext>
            </a:extLst>
          </p:cNvPr>
          <p:cNvSpPr/>
          <p:nvPr/>
        </p:nvSpPr>
        <p:spPr>
          <a:xfrm>
            <a:off x="263352" y="476672"/>
            <a:ext cx="9662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Grensgetallen levensverzekering en hypotheek</a:t>
            </a:r>
          </a:p>
        </p:txBody>
      </p:sp>
    </p:spTree>
    <p:extLst>
      <p:ext uri="{BB962C8B-B14F-4D97-AF65-F5344CB8AC3E}">
        <p14:creationId xmlns:p14="http://schemas.microsoft.com/office/powerpoint/2010/main" val="102164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22EA4AB-1C1F-495F-8ECB-B40D2BCF92D6}"/>
              </a:ext>
            </a:extLst>
          </p:cNvPr>
          <p:cNvSpPr/>
          <p:nvPr/>
        </p:nvSpPr>
        <p:spPr>
          <a:xfrm>
            <a:off x="479376" y="2636912"/>
            <a:ext cx="9361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Vragen stellen over de familie, ook niet over een erfelijke belasting.</a:t>
            </a:r>
            <a:br>
              <a:rPr lang="nl-NL" sz="2000" b="1" dirty="0"/>
            </a:b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Toevallig gevonden informatie gebruiken (Facebook. Websites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Een DNA onderzoek eisen.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Een preventief onderzoek en behandeling informatie eisen.</a:t>
            </a:r>
            <a:br>
              <a:rPr lang="nl-NL" sz="2000" b="1" dirty="0"/>
            </a:b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Een Medische keuring eisen.</a:t>
            </a:r>
            <a:br>
              <a:rPr lang="nl-NL" sz="2000" b="1" dirty="0"/>
            </a:br>
            <a:br>
              <a:rPr lang="nl-NL" sz="2000" b="1" dirty="0"/>
            </a:b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11FEB50-FB25-41E2-8F64-FB11BB2EDB2F}"/>
              </a:ext>
            </a:extLst>
          </p:cNvPr>
          <p:cNvSpPr txBox="1"/>
          <p:nvPr/>
        </p:nvSpPr>
        <p:spPr>
          <a:xfrm>
            <a:off x="479376" y="620688"/>
            <a:ext cx="830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accent5"/>
                </a:solidFill>
              </a:rPr>
              <a:t>Onder</a:t>
            </a:r>
            <a:r>
              <a:rPr lang="nl-NL" sz="3200" b="1" dirty="0">
                <a:solidFill>
                  <a:schemeClr val="accent5"/>
                </a:solidFill>
              </a:rPr>
              <a:t> de vragengrens</a:t>
            </a: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6CA3D3BF-E7DF-48B4-8A70-17D73134CF1B}"/>
              </a:ext>
            </a:extLst>
          </p:cNvPr>
          <p:cNvSpPr/>
          <p:nvPr/>
        </p:nvSpPr>
        <p:spPr>
          <a:xfrm>
            <a:off x="4943872" y="48979"/>
            <a:ext cx="1620180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33E4D2-EAE5-44FE-A2C8-A7FAB3AA99BE}"/>
              </a:ext>
            </a:extLst>
          </p:cNvPr>
          <p:cNvSpPr txBox="1"/>
          <p:nvPr/>
        </p:nvSpPr>
        <p:spPr>
          <a:xfrm>
            <a:off x="483932" y="194543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De verzekeraar </a:t>
            </a:r>
            <a:r>
              <a:rPr lang="nl-NL" sz="2800" b="1" u="sng" dirty="0"/>
              <a:t>mag niet…..</a:t>
            </a:r>
          </a:p>
        </p:txBody>
      </p:sp>
    </p:spTree>
    <p:extLst>
      <p:ext uri="{BB962C8B-B14F-4D97-AF65-F5344CB8AC3E}">
        <p14:creationId xmlns:p14="http://schemas.microsoft.com/office/powerpoint/2010/main" val="394409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3DCA9A0-973D-49C2-912B-F147656B19E5}"/>
              </a:ext>
            </a:extLst>
          </p:cNvPr>
          <p:cNvSpPr/>
          <p:nvPr/>
        </p:nvSpPr>
        <p:spPr>
          <a:xfrm>
            <a:off x="471898" y="620687"/>
            <a:ext cx="6537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accent5"/>
                </a:solidFill>
              </a:rPr>
              <a:t>Boven de vragengrens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EB1BD5-3651-4F39-B62F-1B306381E674}"/>
              </a:ext>
            </a:extLst>
          </p:cNvPr>
          <p:cNvSpPr txBox="1"/>
          <p:nvPr/>
        </p:nvSpPr>
        <p:spPr>
          <a:xfrm>
            <a:off x="263352" y="2356249"/>
            <a:ext cx="9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Erfelijke preventie operaties en onderzoeken in het verleden.</a:t>
            </a:r>
            <a:br>
              <a:rPr lang="nl-NL" sz="2000" b="1" dirty="0"/>
            </a:b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Onbehandelbare en behandelbare erfelijke ziektes in de familie .</a:t>
            </a:r>
            <a:br>
              <a:rPr lang="nl-NL" sz="2000" b="1" dirty="0"/>
            </a:b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Uitkomsten van een DNA-onderzoek. 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Medewerking vragen aan een medische keuring.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Aanvullende ‘relevante’ vragen stellen.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CF3C17-1F00-46F3-96E9-DDA94AF235B0}"/>
              </a:ext>
            </a:extLst>
          </p:cNvPr>
          <p:cNvSpPr txBox="1"/>
          <p:nvPr/>
        </p:nvSpPr>
        <p:spPr>
          <a:xfrm>
            <a:off x="352740" y="5342765"/>
            <a:ext cx="880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5"/>
                </a:solidFill>
              </a:rPr>
              <a:t>De aanvrager is verplicht om antwoord te geven! (als er om gevraagd wordt).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C28A2CBF-142E-439B-A0C7-8A60ACA17372}"/>
              </a:ext>
            </a:extLst>
          </p:cNvPr>
          <p:cNvSpPr/>
          <p:nvPr/>
        </p:nvSpPr>
        <p:spPr>
          <a:xfrm rot="10800000">
            <a:off x="5015880" y="192995"/>
            <a:ext cx="165618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0C063D-A8B5-4CA9-A474-3A84F5577D37}"/>
              </a:ext>
            </a:extLst>
          </p:cNvPr>
          <p:cNvSpPr txBox="1"/>
          <p:nvPr/>
        </p:nvSpPr>
        <p:spPr>
          <a:xfrm>
            <a:off x="479376" y="170080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De verzekeraar mag vragen om:</a:t>
            </a:r>
          </a:p>
        </p:txBody>
      </p:sp>
    </p:spTree>
    <p:extLst>
      <p:ext uri="{BB962C8B-B14F-4D97-AF65-F5344CB8AC3E}">
        <p14:creationId xmlns:p14="http://schemas.microsoft.com/office/powerpoint/2010/main" val="356183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B356E64-2C4F-4382-888B-E4D5541FF31E}"/>
              </a:ext>
            </a:extLst>
          </p:cNvPr>
          <p:cNvSpPr txBox="1"/>
          <p:nvPr/>
        </p:nvSpPr>
        <p:spPr>
          <a:xfrm>
            <a:off x="479376" y="404664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Altijd melden met boven én ondergrens!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E7A6123-1FDA-4997-8C89-0C3E6EB71B6E}"/>
              </a:ext>
            </a:extLst>
          </p:cNvPr>
          <p:cNvSpPr txBox="1"/>
          <p:nvPr/>
        </p:nvSpPr>
        <p:spPr>
          <a:xfrm>
            <a:off x="407368" y="1268760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Verschijnselen en klachten </a:t>
            </a:r>
            <a:r>
              <a:rPr lang="nl-NL" sz="2800" dirty="0"/>
              <a:t>van een erfelijke ziekte welke zich voordoen </a:t>
            </a:r>
            <a:r>
              <a:rPr lang="nl-NL" sz="2800" u="sng" dirty="0"/>
              <a:t>tijdens de aanvraag </a:t>
            </a:r>
            <a:r>
              <a:rPr lang="nl-NL" sz="2800" dirty="0"/>
              <a:t>van de verzekering moeten altijd verplicht gemeld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56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29031F-0E8A-4741-9AC0-DD16009170A0}"/>
              </a:ext>
            </a:extLst>
          </p:cNvPr>
          <p:cNvSpPr txBox="1"/>
          <p:nvPr/>
        </p:nvSpPr>
        <p:spPr>
          <a:xfrm>
            <a:off x="411924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Voorkom afwijzing!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479C66-72B1-4268-A7D7-4D6E9F5EECD7}"/>
              </a:ext>
            </a:extLst>
          </p:cNvPr>
          <p:cNvSpPr txBox="1"/>
          <p:nvPr/>
        </p:nvSpPr>
        <p:spPr>
          <a:xfrm>
            <a:off x="425716" y="773415"/>
            <a:ext cx="63367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is belangrijk om afwijzing door een verzekeraar te voorkomen. Een afwijzing moet n.l. altijd worden gemeld en verlaagt de kans om door een andere verzekeraar te worden geaccepteerd. </a:t>
            </a:r>
            <a:r>
              <a:rPr lang="nl-NL" u="sng" dirty="0"/>
              <a:t>De patiënt zou daarom levenslang last kunnen ondervinden als gevolg van een afwijzing.</a:t>
            </a:r>
            <a:br>
              <a:rPr lang="nl-NL" u="sng" dirty="0"/>
            </a:br>
            <a:endParaRPr lang="nl-NL" u="sng" dirty="0"/>
          </a:p>
          <a:p>
            <a:r>
              <a:rPr lang="nl-NL" sz="2400" b="1" dirty="0">
                <a:solidFill>
                  <a:schemeClr val="accent5"/>
                </a:solidFill>
              </a:rPr>
              <a:t>Recht op eerste kennisneming.</a:t>
            </a:r>
            <a:br>
              <a:rPr lang="nl-NL" dirty="0"/>
            </a:br>
            <a:r>
              <a:rPr lang="nl-NL" dirty="0"/>
              <a:t>Maak gebruik van je recht om het medisch advies aan de verzekeraar, opgesteld door de geneeskundig adviseur, als eerste in te zien. Je zal daar </a:t>
            </a:r>
            <a:r>
              <a:rPr lang="nl-NL" u="sng" dirty="0"/>
              <a:t>vooraf én schriftelijk een verzoek moeten indienen </a:t>
            </a:r>
            <a:r>
              <a:rPr lang="nl-NL" dirty="0"/>
              <a:t>bij de medische dienst van de verzekeraar. </a:t>
            </a:r>
            <a:br>
              <a:rPr lang="nl-NL" dirty="0"/>
            </a:br>
            <a:br>
              <a:rPr lang="nl-NL" dirty="0"/>
            </a:br>
            <a:r>
              <a:rPr lang="nl-NL" sz="2400" b="1" dirty="0">
                <a:solidFill>
                  <a:schemeClr val="accent5"/>
                </a:solidFill>
              </a:rPr>
              <a:t>Blokkeringsrecht.</a:t>
            </a:r>
            <a:br>
              <a:rPr lang="nl-NL" dirty="0"/>
            </a:br>
            <a:r>
              <a:rPr lang="nl-NL" dirty="0"/>
              <a:t>Je hebt dan ‘blokkeringsrecht’ en mag de geneeskundig adviseur verbieden het advies aan de verzekeraar door te sturen. </a:t>
            </a:r>
            <a:r>
              <a:rPr lang="nl-NL" u="sng" dirty="0"/>
              <a:t>Zo kan afwijzing worden voorkomen</a:t>
            </a:r>
            <a:r>
              <a:rPr lang="nl-NL" dirty="0"/>
              <a:t>. Je kan de aanvraag </a:t>
            </a:r>
            <a:r>
              <a:rPr lang="nl-NL" u="sng" dirty="0"/>
              <a:t>dan intrekken </a:t>
            </a:r>
            <a:r>
              <a:rPr lang="nl-NL" dirty="0"/>
              <a:t>en met een schone lei een nieuwe aanvraag indienen bij een andere verzekeraar.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6081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CA78237-6A79-4B19-807F-5E9583358B66}"/>
              </a:ext>
            </a:extLst>
          </p:cNvPr>
          <p:cNvSpPr txBox="1"/>
          <p:nvPr/>
        </p:nvSpPr>
        <p:spPr>
          <a:xfrm>
            <a:off x="1847528" y="404664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/>
              <a:t>Dank u wel</a:t>
            </a:r>
            <a:br>
              <a:rPr lang="nl-NL" sz="7200" dirty="0"/>
            </a:br>
            <a:r>
              <a:rPr lang="nl-NL" sz="7200" dirty="0"/>
              <a:t>voor uw aandacht!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E95CF69-0D83-4B48-B288-209F13F65728}"/>
              </a:ext>
            </a:extLst>
          </p:cNvPr>
          <p:cNvSpPr/>
          <p:nvPr/>
        </p:nvSpPr>
        <p:spPr>
          <a:xfrm>
            <a:off x="2783632" y="4077072"/>
            <a:ext cx="399981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hlinkClick r:id="rId2"/>
              </a:rPr>
              <a:t>www.li-fraumeni.nl</a:t>
            </a:r>
            <a:br>
              <a:rPr lang="nl-NL" sz="3200" b="1" dirty="0">
                <a:hlinkClick r:id="rId2"/>
              </a:rPr>
            </a:br>
            <a:r>
              <a:rPr lang="nl-NL" sz="3200" b="1" dirty="0">
                <a:hlinkClick r:id="rId2"/>
              </a:rPr>
              <a:t>www.lifraumeni.nl</a:t>
            </a:r>
            <a:r>
              <a:rPr lang="nl-NL" sz="3200" b="1" dirty="0"/>
              <a:t>  </a:t>
            </a:r>
            <a:br>
              <a:rPr lang="nl-NL" sz="3200" b="1" dirty="0"/>
            </a:br>
            <a:r>
              <a:rPr lang="nl-NL" sz="3200" b="1" dirty="0">
                <a:hlinkClick r:id="rId3"/>
              </a:rPr>
              <a:t>www.lifraumeni.eu</a:t>
            </a:r>
            <a:br>
              <a:rPr lang="nl-NL" sz="3200" b="1" dirty="0"/>
            </a:br>
            <a:r>
              <a:rPr lang="nl-NL" sz="3200" b="1" dirty="0">
                <a:hlinkClick r:id="rId4"/>
              </a:rPr>
              <a:t>Info@li-fraumeni.nl</a:t>
            </a:r>
            <a:r>
              <a:rPr lang="nl-NL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58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7182676-922E-4F3C-AA33-5028162BA567}"/>
              </a:ext>
            </a:extLst>
          </p:cNvPr>
          <p:cNvSpPr txBox="1"/>
          <p:nvPr/>
        </p:nvSpPr>
        <p:spPr>
          <a:xfrm>
            <a:off x="695400" y="1805775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Mede dankzij BLF</a:t>
            </a:r>
            <a:endParaRPr lang="nl-NL" dirty="0"/>
          </a:p>
          <a:p>
            <a:r>
              <a:rPr lang="nl-NL" b="1" dirty="0"/>
              <a:t>- Is er een zorgstandaard.</a:t>
            </a:r>
          </a:p>
          <a:p>
            <a:r>
              <a:rPr lang="nl-NL" b="1" dirty="0"/>
              <a:t>- Is er een huisartsenbrochure</a:t>
            </a:r>
          </a:p>
          <a:p>
            <a:r>
              <a:rPr lang="nl-NL" b="1" dirty="0"/>
              <a:t>- Is informatie beschikbaar.</a:t>
            </a:r>
          </a:p>
          <a:p>
            <a:endParaRPr lang="nl-NL" dirty="0"/>
          </a:p>
          <a:p>
            <a:br>
              <a:rPr lang="nl-NL" sz="3600" b="1" dirty="0"/>
            </a:br>
            <a:r>
              <a:rPr lang="nl-NL" sz="3600" b="1" dirty="0"/>
              <a:t>Maar wij kunnen het niet alleen!</a:t>
            </a:r>
          </a:p>
          <a:p>
            <a:r>
              <a:rPr lang="nl-NL" b="1" dirty="0"/>
              <a:t>Meldt je aan als vrijwilliger of wordt donateur!</a:t>
            </a:r>
            <a:br>
              <a:rPr lang="nl-NL" b="1" dirty="0"/>
            </a:br>
            <a:r>
              <a:rPr lang="nl-NL" sz="4000" b="1" dirty="0">
                <a:hlinkClick r:id="rId2"/>
              </a:rPr>
              <a:t>www.li-fraumeni.nl</a:t>
            </a:r>
            <a:r>
              <a:rPr lang="nl-NL" sz="4000" b="1" dirty="0"/>
              <a:t> </a:t>
            </a:r>
            <a:br>
              <a:rPr lang="nl-NL" sz="4000" b="1" dirty="0"/>
            </a:br>
            <a:r>
              <a:rPr lang="nl-NL" sz="4000" b="1" dirty="0">
                <a:hlinkClick r:id="rId3"/>
              </a:rPr>
              <a:t>Info@li-fraumeni.nl</a:t>
            </a:r>
            <a:r>
              <a:rPr lang="nl-NL" sz="4000" b="1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C92A730-7865-4B79-9713-8832471DE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60648"/>
            <a:ext cx="40478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5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FFC00B8-4057-45CF-BB47-C7F441A7C6B5}"/>
              </a:ext>
            </a:extLst>
          </p:cNvPr>
          <p:cNvSpPr txBox="1"/>
          <p:nvPr/>
        </p:nvSpPr>
        <p:spPr>
          <a:xfrm>
            <a:off x="479376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</a:t>
            </a:r>
            <a:r>
              <a:rPr lang="nl-NL" b="1" dirty="0"/>
              <a:t>Even voorstellen…..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422B4B8-C9D2-4410-89AD-E18816FD3B92}"/>
              </a:ext>
            </a:extLst>
          </p:cNvPr>
          <p:cNvSpPr txBox="1"/>
          <p:nvPr/>
        </p:nvSpPr>
        <p:spPr>
          <a:xfrm>
            <a:off x="695400" y="990020"/>
            <a:ext cx="820891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Tom van der Wal (1952)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Drager: Li-Fraumeni syndroom. Bekend sinds 1999</a:t>
            </a:r>
            <a:br>
              <a:rPr lang="nl-NL" dirty="0"/>
            </a:br>
            <a:r>
              <a:rPr lang="nl-NL" dirty="0"/>
              <a:t>Samen met Tonia (mijn partner) oprichters van BLF en ELFF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BLF- Belangengroep Li-Fraumeni Families</a:t>
            </a:r>
            <a:br>
              <a:rPr lang="nl-NL" dirty="0"/>
            </a:br>
            <a:r>
              <a:rPr lang="nl-NL" dirty="0"/>
              <a:t>ELFF- European Li-Fraumeni Foundation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Uit een gezin van 14 kinderen:</a:t>
            </a:r>
            <a:br>
              <a:rPr lang="nl-NL" b="1" dirty="0"/>
            </a:br>
            <a:r>
              <a:rPr lang="nl-NL" dirty="0"/>
              <a:t>7 LFS dragers.</a:t>
            </a:r>
            <a:br>
              <a:rPr lang="nl-NL" dirty="0"/>
            </a:br>
            <a:r>
              <a:rPr lang="nl-NL" dirty="0"/>
              <a:t>1 géén drager maar toch kanker op jonge leeftijd.</a:t>
            </a:r>
            <a:br>
              <a:rPr lang="nl-NL" dirty="0"/>
            </a:br>
            <a:r>
              <a:rPr lang="nl-NL" dirty="0"/>
              <a:t>1 wel drager maar géén kanker.</a:t>
            </a:r>
          </a:p>
          <a:p>
            <a:r>
              <a:rPr lang="nl-NL" dirty="0"/>
              <a:t>6 van de dragers hebben al kanker gekregen (1 persoon 2 soorten).</a:t>
            </a:r>
          </a:p>
          <a:p>
            <a:r>
              <a:rPr lang="nl-NL" dirty="0"/>
              <a:t>4 overleden aan kanker. Respectievelijk 5, 27 ,53, 57 (+ kleinkind 3 jaar).</a:t>
            </a:r>
          </a:p>
          <a:p>
            <a:r>
              <a:rPr lang="nl-NL" dirty="0"/>
              <a:t>2 overleden door een andere oorzaak. ( doodgeboren en verdrinking)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Mijn moeder was de drager</a:t>
            </a:r>
            <a:br>
              <a:rPr lang="nl-NL" dirty="0"/>
            </a:br>
            <a:r>
              <a:rPr lang="nl-NL" dirty="0"/>
              <a:t>Veel van haar broers en zussen zijn jong overleden.</a:t>
            </a:r>
            <a:br>
              <a:rPr lang="nl-NL" dirty="0"/>
            </a:br>
            <a:r>
              <a:rPr lang="nl-NL" dirty="0"/>
              <a:t>( Er was toen nog </a:t>
            </a:r>
            <a:r>
              <a:rPr lang="nl-NL" u="sng" dirty="0"/>
              <a:t>geen preventie</a:t>
            </a:r>
            <a:r>
              <a:rPr lang="nl-NL" dirty="0"/>
              <a:t>)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2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innen, vloer, levend, tafel&#10;&#10;Beschrijving is gegenereerd met zeer hoge betrouwbaarheid">
            <a:extLst>
              <a:ext uri="{FF2B5EF4-FFF2-40B4-BE49-F238E27FC236}">
                <a16:creationId xmlns:a16="http://schemas.microsoft.com/office/drawing/2014/main" id="{C47ACF49-F4BF-4970-BE54-5AE8048A8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76" y="304427"/>
            <a:ext cx="7960643" cy="53290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498157E-18F8-4650-8A2D-CC811D969F0B}"/>
              </a:ext>
            </a:extLst>
          </p:cNvPr>
          <p:cNvSpPr txBox="1"/>
          <p:nvPr/>
        </p:nvSpPr>
        <p:spPr>
          <a:xfrm>
            <a:off x="1199456" y="5733256"/>
            <a:ext cx="8600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 b="1" dirty="0"/>
              <a:t>Inloophuis Medemblik. Ook Voor Li-Fraumeni Families Beschikbaar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4BD52B-3127-48E9-A153-FAF0187E1099}"/>
              </a:ext>
            </a:extLst>
          </p:cNvPr>
          <p:cNvSpPr txBox="1"/>
          <p:nvPr/>
        </p:nvSpPr>
        <p:spPr>
          <a:xfrm>
            <a:off x="5951984" y="514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www.inloophuismedemblik.nl</a:t>
            </a:r>
          </a:p>
        </p:txBody>
      </p:sp>
    </p:spTree>
    <p:extLst>
      <p:ext uri="{BB962C8B-B14F-4D97-AF65-F5344CB8AC3E}">
        <p14:creationId xmlns:p14="http://schemas.microsoft.com/office/powerpoint/2010/main" val="247516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3647728" y="1124744"/>
            <a:ext cx="6264696" cy="28083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Dilemma’s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of </a:t>
            </a:r>
            <a:br>
              <a:rPr lang="en-US" sz="6000" b="1" dirty="0">
                <a:latin typeface="+mj-lt"/>
                <a:ea typeface="+mj-ea"/>
                <a:cs typeface="+mj-cs"/>
              </a:rPr>
            </a:br>
            <a:r>
              <a:rPr lang="en-US" sz="6000" b="1" dirty="0" err="1">
                <a:latin typeface="+mj-lt"/>
                <a:ea typeface="+mj-ea"/>
                <a:cs typeface="+mj-cs"/>
              </a:rPr>
              <a:t>mogelijkheden</a:t>
            </a:r>
            <a:r>
              <a:rPr lang="en-US" sz="6000" b="1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" name="Afbeelding 2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id="{CB1938F0-6A34-4B89-A713-15A2FE116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"/>
          <a:stretch/>
        </p:blipFill>
        <p:spPr>
          <a:xfrm>
            <a:off x="215230" y="548680"/>
            <a:ext cx="3756371" cy="553492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FFDFA9-0DB3-442A-9CAA-8A34CF0E9E05}"/>
              </a:ext>
            </a:extLst>
          </p:cNvPr>
          <p:cNvSpPr txBox="1"/>
          <p:nvPr/>
        </p:nvSpPr>
        <p:spPr>
          <a:xfrm>
            <a:off x="3971601" y="4005064"/>
            <a:ext cx="644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/>
              <a:t>Geïnformeerde besluitvorming</a:t>
            </a: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FC2E3A3-3732-468B-A472-C5C2F661FDA0}"/>
              </a:ext>
            </a:extLst>
          </p:cNvPr>
          <p:cNvSpPr/>
          <p:nvPr/>
        </p:nvSpPr>
        <p:spPr>
          <a:xfrm>
            <a:off x="4221909" y="404519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Mogelijk belast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466F069-4FFC-45E7-ACF8-0AA314F949F7}"/>
              </a:ext>
            </a:extLst>
          </p:cNvPr>
          <p:cNvSpPr/>
          <p:nvPr/>
        </p:nvSpPr>
        <p:spPr>
          <a:xfrm>
            <a:off x="4221909" y="1879379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Testen of niet?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22B4AD5-EBB4-4C56-BF9E-B9F62DEE13AF}"/>
              </a:ext>
            </a:extLst>
          </p:cNvPr>
          <p:cNvCxnSpPr>
            <a:stCxn id="3" idx="2"/>
          </p:cNvCxnSpPr>
          <p:nvPr/>
        </p:nvCxnSpPr>
        <p:spPr>
          <a:xfrm>
            <a:off x="5374037" y="83656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7C456C0-5755-45FE-98D1-A11AED95A703}"/>
              </a:ext>
            </a:extLst>
          </p:cNvPr>
          <p:cNvSpPr/>
          <p:nvPr/>
        </p:nvSpPr>
        <p:spPr>
          <a:xfrm>
            <a:off x="3271811" y="268219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Belast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35569EB-C625-438F-979E-75F5F58106B0}"/>
              </a:ext>
            </a:extLst>
          </p:cNvPr>
          <p:cNvSpPr/>
          <p:nvPr/>
        </p:nvSpPr>
        <p:spPr>
          <a:xfrm>
            <a:off x="5374037" y="2632531"/>
            <a:ext cx="1872208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Niet belast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2150925-7CBA-4A35-B1DD-9D4635769D51}"/>
              </a:ext>
            </a:extLst>
          </p:cNvPr>
          <p:cNvSpPr txBox="1"/>
          <p:nvPr/>
        </p:nvSpPr>
        <p:spPr>
          <a:xfrm>
            <a:off x="368391" y="426252"/>
            <a:ext cx="2440409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600" b="1" dirty="0">
                <a:solidFill>
                  <a:srgbClr val="FF0000"/>
                </a:solidFill>
                <a:latin typeface="+mn-lt"/>
              </a:rPr>
              <a:t>Beschikbaar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Huisartsen brochure !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Zorgstandaard !</a:t>
            </a:r>
            <a:br>
              <a:rPr lang="nl-NL" sz="1600" b="1" dirty="0">
                <a:latin typeface="+mn-lt"/>
              </a:rPr>
            </a:br>
            <a:br>
              <a:rPr lang="nl-NL" sz="1600" b="1" dirty="0">
                <a:latin typeface="+mn-lt"/>
              </a:rPr>
            </a:br>
            <a:r>
              <a:rPr lang="nl-NL" sz="1600" b="1" dirty="0">
                <a:solidFill>
                  <a:srgbClr val="FF0000"/>
                </a:solidFill>
                <a:latin typeface="+mn-lt"/>
              </a:rPr>
              <a:t>Erfelijkheid ja/nee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Kinderwens? 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kinderen testen?</a:t>
            </a:r>
            <a:br>
              <a:rPr lang="nl-NL" sz="1600" b="1" dirty="0">
                <a:latin typeface="+mn-lt"/>
              </a:rPr>
            </a:br>
            <a:br>
              <a:rPr lang="nl-NL" sz="1600" b="1" dirty="0">
                <a:latin typeface="+mn-lt"/>
              </a:rPr>
            </a:br>
            <a:r>
              <a:rPr lang="nl-NL" sz="1600" b="1" dirty="0">
                <a:solidFill>
                  <a:srgbClr val="FF0000"/>
                </a:solidFill>
                <a:latin typeface="+mn-lt"/>
              </a:rPr>
              <a:t>Vertellen ja /nee</a:t>
            </a:r>
          </a:p>
          <a:p>
            <a:pPr algn="l"/>
            <a:r>
              <a:rPr lang="nl-NL" sz="1600" b="1" dirty="0">
                <a:latin typeface="+mn-lt"/>
              </a:rPr>
              <a:t>Verzekering?</a:t>
            </a:r>
          </a:p>
          <a:p>
            <a:pPr algn="l"/>
            <a:r>
              <a:rPr lang="nl-NL" sz="1600" b="1" dirty="0">
                <a:latin typeface="+mn-lt"/>
              </a:rPr>
              <a:t>Familie?</a:t>
            </a:r>
            <a:endParaRPr lang="nl-NL" sz="1600" dirty="0">
              <a:latin typeface="+mn-lt"/>
            </a:endParaRPr>
          </a:p>
          <a:p>
            <a:r>
              <a:rPr lang="nl-NL" sz="1600" b="1" dirty="0">
                <a:latin typeface="+mn-lt"/>
              </a:rPr>
              <a:t>Hypotheek?</a:t>
            </a:r>
            <a:br>
              <a:rPr lang="nl-NL" sz="1600" b="1" dirty="0">
                <a:latin typeface="+mn-lt"/>
              </a:rPr>
            </a:br>
            <a:br>
              <a:rPr lang="nl-NL" sz="1600" b="1" dirty="0">
                <a:latin typeface="+mn-lt"/>
              </a:rPr>
            </a:br>
            <a:r>
              <a:rPr lang="nl-NL" sz="1600" b="1" dirty="0">
                <a:solidFill>
                  <a:srgbClr val="FF0000"/>
                </a:solidFill>
                <a:latin typeface="+mn-lt"/>
              </a:rPr>
              <a:t>Acties ja /nee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Preventie. </a:t>
            </a:r>
          </a:p>
          <a:p>
            <a:r>
              <a:rPr lang="nl-NL" sz="1600" b="1" dirty="0">
                <a:latin typeface="+mn-lt"/>
              </a:rPr>
              <a:t>MRI Total body (1x </a:t>
            </a:r>
            <a:r>
              <a:rPr lang="nl-NL" sz="1600" b="1" dirty="0" err="1">
                <a:latin typeface="+mn-lt"/>
              </a:rPr>
              <a:t>p.j</a:t>
            </a:r>
            <a:r>
              <a:rPr lang="nl-NL" sz="1600" b="1" dirty="0">
                <a:latin typeface="+mn-lt"/>
              </a:rPr>
              <a:t>).</a:t>
            </a:r>
          </a:p>
          <a:p>
            <a:br>
              <a:rPr lang="nl-NL" sz="1600" b="1" dirty="0">
                <a:solidFill>
                  <a:srgbClr val="FF0000"/>
                </a:solidFill>
                <a:latin typeface="+mn-lt"/>
              </a:rPr>
            </a:br>
            <a:r>
              <a:rPr lang="nl-NL" sz="1600" b="1" dirty="0">
                <a:solidFill>
                  <a:srgbClr val="FF0000"/>
                </a:solidFill>
                <a:latin typeface="+mn-lt"/>
              </a:rPr>
              <a:t>Nazorg  ja/nee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Centrale zorgverlener.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Maatschappelijk werk.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Huisarts.</a:t>
            </a:r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Specialist/arts.</a:t>
            </a:r>
          </a:p>
          <a:p>
            <a:pPr algn="l"/>
            <a:endParaRPr lang="nl-NL" sz="1100" b="1" dirty="0">
              <a:latin typeface="+mj-lt"/>
            </a:endParaRPr>
          </a:p>
          <a:p>
            <a:pPr algn="l"/>
            <a:endParaRPr lang="nl-NL" sz="1000" b="1" dirty="0">
              <a:latin typeface="+mj-lt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E83B48A6-BB0F-4143-98E5-340FDA512E3B}"/>
              </a:ext>
            </a:extLst>
          </p:cNvPr>
          <p:cNvSpPr/>
          <p:nvPr/>
        </p:nvSpPr>
        <p:spPr>
          <a:xfrm>
            <a:off x="3408294" y="3518795"/>
            <a:ext cx="2016224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Alpha</a:t>
            </a:r>
            <a:r>
              <a:rPr lang="nl-NL" sz="1600" dirty="0"/>
              <a:t> patiënt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F1C41723-4296-4C15-8930-E25863E3ECEE}"/>
              </a:ext>
            </a:extLst>
          </p:cNvPr>
          <p:cNvCxnSpPr>
            <a:cxnSpLocks/>
          </p:cNvCxnSpPr>
          <p:nvPr/>
        </p:nvCxnSpPr>
        <p:spPr>
          <a:xfrm>
            <a:off x="4583832" y="3159515"/>
            <a:ext cx="0" cy="26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C3FF0ABE-88AE-451F-B01F-41D5C7742828}"/>
              </a:ext>
            </a:extLst>
          </p:cNvPr>
          <p:cNvSpPr/>
          <p:nvPr/>
        </p:nvSpPr>
        <p:spPr>
          <a:xfrm>
            <a:off x="3408294" y="4105396"/>
            <a:ext cx="2039633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Familie vertellen 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B2E05FF3-40C6-4824-89C5-68A3B6D3F721}"/>
              </a:ext>
            </a:extLst>
          </p:cNvPr>
          <p:cNvSpPr/>
          <p:nvPr/>
        </p:nvSpPr>
        <p:spPr>
          <a:xfrm>
            <a:off x="3431703" y="4737844"/>
            <a:ext cx="2016223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Preventie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8B20EF4D-6913-4B35-B92D-8CB2F9312E4D}"/>
              </a:ext>
            </a:extLst>
          </p:cNvPr>
          <p:cNvSpPr/>
          <p:nvPr/>
        </p:nvSpPr>
        <p:spPr>
          <a:xfrm>
            <a:off x="6021325" y="4105396"/>
            <a:ext cx="1730075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Door wie? 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07FADC35-3616-460F-A160-4EE18890616C}"/>
              </a:ext>
            </a:extLst>
          </p:cNvPr>
          <p:cNvSpPr/>
          <p:nvPr/>
        </p:nvSpPr>
        <p:spPr>
          <a:xfrm>
            <a:off x="6046136" y="4737844"/>
            <a:ext cx="1730075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Waar? </a:t>
            </a:r>
          </a:p>
        </p:txBody>
      </p: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5D47E7D9-92D0-4D94-A374-3C5A01A4417A}"/>
              </a:ext>
            </a:extLst>
          </p:cNvPr>
          <p:cNvCxnSpPr/>
          <p:nvPr/>
        </p:nvCxnSpPr>
        <p:spPr>
          <a:xfrm>
            <a:off x="5571023" y="4351074"/>
            <a:ext cx="432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D90A496-C769-4059-903F-AFD13D298AD3}"/>
              </a:ext>
            </a:extLst>
          </p:cNvPr>
          <p:cNvCxnSpPr>
            <a:cxnSpLocks/>
          </p:cNvCxnSpPr>
          <p:nvPr/>
        </p:nvCxnSpPr>
        <p:spPr>
          <a:xfrm>
            <a:off x="5579531" y="4927138"/>
            <a:ext cx="430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CF6EF90C-6453-4483-872E-D07E36349270}"/>
              </a:ext>
            </a:extLst>
          </p:cNvPr>
          <p:cNvSpPr/>
          <p:nvPr/>
        </p:nvSpPr>
        <p:spPr>
          <a:xfrm>
            <a:off x="4223109" y="1143973"/>
            <a:ext cx="2304241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KGC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E69F5896-5FCE-49F4-B1A9-A94FC6360A8C}"/>
              </a:ext>
            </a:extLst>
          </p:cNvPr>
          <p:cNvCxnSpPr/>
          <p:nvPr/>
        </p:nvCxnSpPr>
        <p:spPr>
          <a:xfrm>
            <a:off x="5322434" y="159134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D71D9BE1-EBA6-4C02-A716-51C103E0C564}"/>
              </a:ext>
            </a:extLst>
          </p:cNvPr>
          <p:cNvSpPr/>
          <p:nvPr/>
        </p:nvSpPr>
        <p:spPr>
          <a:xfrm>
            <a:off x="7536160" y="2604858"/>
            <a:ext cx="2520280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Maar wel familie</a:t>
            </a:r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BD205F41-0F4D-4953-B5FF-E540B83A68DC}"/>
              </a:ext>
            </a:extLst>
          </p:cNvPr>
          <p:cNvCxnSpPr>
            <a:endCxn id="40" idx="1"/>
          </p:cNvCxnSpPr>
          <p:nvPr/>
        </p:nvCxnSpPr>
        <p:spPr>
          <a:xfrm>
            <a:off x="7320136" y="285053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06C0FA71-3954-4B20-8EFE-9A63F9D5ED0F}"/>
              </a:ext>
            </a:extLst>
          </p:cNvPr>
          <p:cNvCxnSpPr/>
          <p:nvPr/>
        </p:nvCxnSpPr>
        <p:spPr>
          <a:xfrm>
            <a:off x="4508876" y="2311427"/>
            <a:ext cx="12406" cy="32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32190754-2346-472F-B0BA-B3C412715515}"/>
              </a:ext>
            </a:extLst>
          </p:cNvPr>
          <p:cNvCxnSpPr/>
          <p:nvPr/>
        </p:nvCxnSpPr>
        <p:spPr>
          <a:xfrm>
            <a:off x="6003073" y="2311427"/>
            <a:ext cx="6623" cy="29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6E04B7EB-E506-4B2C-A734-119FCFA4E6E2}"/>
              </a:ext>
            </a:extLst>
          </p:cNvPr>
          <p:cNvSpPr/>
          <p:nvPr/>
        </p:nvSpPr>
        <p:spPr>
          <a:xfrm>
            <a:off x="8328248" y="4105396"/>
            <a:ext cx="2376264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Familiebrief</a:t>
            </a: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B5055E3A-D1B1-4FE9-ACF8-FAECC0E0092C}"/>
              </a:ext>
            </a:extLst>
          </p:cNvPr>
          <p:cNvCxnSpPr>
            <a:endCxn id="52" idx="1"/>
          </p:cNvCxnSpPr>
          <p:nvPr/>
        </p:nvCxnSpPr>
        <p:spPr>
          <a:xfrm>
            <a:off x="7776211" y="4351074"/>
            <a:ext cx="552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B4EA266D-A81E-4A1C-B580-2939319B671B}"/>
              </a:ext>
            </a:extLst>
          </p:cNvPr>
          <p:cNvCxnSpPr>
            <a:cxnSpLocks/>
          </p:cNvCxnSpPr>
          <p:nvPr/>
        </p:nvCxnSpPr>
        <p:spPr>
          <a:xfrm>
            <a:off x="4554426" y="3857621"/>
            <a:ext cx="0" cy="26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94959E36-C862-46F1-9AEF-0D6C247FBD94}"/>
              </a:ext>
            </a:extLst>
          </p:cNvPr>
          <p:cNvCxnSpPr>
            <a:cxnSpLocks/>
          </p:cNvCxnSpPr>
          <p:nvPr/>
        </p:nvCxnSpPr>
        <p:spPr>
          <a:xfrm>
            <a:off x="4608215" y="4468359"/>
            <a:ext cx="0" cy="26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A36EFEFA-97F5-4620-A534-CE9A7F3218DC}"/>
              </a:ext>
            </a:extLst>
          </p:cNvPr>
          <p:cNvSpPr/>
          <p:nvPr/>
        </p:nvSpPr>
        <p:spPr>
          <a:xfrm>
            <a:off x="3408294" y="5680903"/>
            <a:ext cx="2067311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Toekomst ?</a:t>
            </a:r>
          </a:p>
        </p:txBody>
      </p: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EB7AB209-7AEE-4F74-A119-97BD1CBED8B9}"/>
              </a:ext>
            </a:extLst>
          </p:cNvPr>
          <p:cNvCxnSpPr/>
          <p:nvPr/>
        </p:nvCxnSpPr>
        <p:spPr>
          <a:xfrm>
            <a:off x="4554426" y="5229200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hoek: afgeronde hoeken 60">
            <a:extLst>
              <a:ext uri="{FF2B5EF4-FFF2-40B4-BE49-F238E27FC236}">
                <a16:creationId xmlns:a16="http://schemas.microsoft.com/office/drawing/2014/main" id="{44BDB196-D10A-4CAF-9B9B-4CE0F62E623F}"/>
              </a:ext>
            </a:extLst>
          </p:cNvPr>
          <p:cNvSpPr/>
          <p:nvPr/>
        </p:nvSpPr>
        <p:spPr>
          <a:xfrm>
            <a:off x="6094409" y="5680903"/>
            <a:ext cx="1730075" cy="491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NKI/AVL</a:t>
            </a:r>
          </a:p>
        </p:txBody>
      </p:sp>
      <p:cxnSp>
        <p:nvCxnSpPr>
          <p:cNvPr id="69" name="Rechte verbindingslijn met pijl 68">
            <a:extLst>
              <a:ext uri="{FF2B5EF4-FFF2-40B4-BE49-F238E27FC236}">
                <a16:creationId xmlns:a16="http://schemas.microsoft.com/office/drawing/2014/main" id="{06352682-8407-48BA-A6F4-32CC21B6024D}"/>
              </a:ext>
            </a:extLst>
          </p:cNvPr>
          <p:cNvCxnSpPr>
            <a:cxnSpLocks/>
          </p:cNvCxnSpPr>
          <p:nvPr/>
        </p:nvCxnSpPr>
        <p:spPr>
          <a:xfrm>
            <a:off x="6907861" y="5291386"/>
            <a:ext cx="6623" cy="29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>
            <a:extLst>
              <a:ext uri="{FF2B5EF4-FFF2-40B4-BE49-F238E27FC236}">
                <a16:creationId xmlns:a16="http://schemas.microsoft.com/office/drawing/2014/main" id="{8AE674A5-969D-4E0D-921C-7FE8562D2A59}"/>
              </a:ext>
            </a:extLst>
          </p:cNvPr>
          <p:cNvCxnSpPr>
            <a:stCxn id="40" idx="2"/>
            <a:endCxn id="40" idx="2"/>
          </p:cNvCxnSpPr>
          <p:nvPr/>
        </p:nvCxnSpPr>
        <p:spPr>
          <a:xfrm>
            <a:off x="8796300" y="309621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Verbindingslijn: gebogen 78">
            <a:extLst>
              <a:ext uri="{FF2B5EF4-FFF2-40B4-BE49-F238E27FC236}">
                <a16:creationId xmlns:a16="http://schemas.microsoft.com/office/drawing/2014/main" id="{97547EA8-C297-42DF-ABF7-F050CBC2E7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75608" y="3284983"/>
            <a:ext cx="3284689" cy="936103"/>
          </a:xfrm>
          <a:prstGeom prst="bentConnector3">
            <a:avLst>
              <a:gd name="adj1" fmla="val 859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B9822CEB-B055-4E03-A3C7-8047855845D6}"/>
              </a:ext>
            </a:extLst>
          </p:cNvPr>
          <p:cNvCxnSpPr>
            <a:stCxn id="40" idx="2"/>
          </p:cNvCxnSpPr>
          <p:nvPr/>
        </p:nvCxnSpPr>
        <p:spPr>
          <a:xfrm>
            <a:off x="8796300" y="3096214"/>
            <a:ext cx="0" cy="196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16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2DFCC9-192F-46B1-8E8E-61EA186B9AD0}"/>
              </a:ext>
            </a:extLst>
          </p:cNvPr>
          <p:cNvSpPr txBox="1"/>
          <p:nvPr/>
        </p:nvSpPr>
        <p:spPr>
          <a:xfrm>
            <a:off x="407368" y="54868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Laten testen op een LFS Mutatie… Of niet?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2F98529-A6C2-4E95-8566-1E582D70F74F}"/>
              </a:ext>
            </a:extLst>
          </p:cNvPr>
          <p:cNvSpPr txBox="1"/>
          <p:nvPr/>
        </p:nvSpPr>
        <p:spPr>
          <a:xfrm>
            <a:off x="263352" y="1484784"/>
            <a:ext cx="41764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Wel laten testen op LFS</a:t>
            </a:r>
          </a:p>
          <a:p>
            <a:r>
              <a:rPr lang="nl-NL" sz="2000" b="1" dirty="0"/>
              <a:t>- Soms nog goed behandelbaar.</a:t>
            </a:r>
            <a:br>
              <a:rPr lang="nl-NL" sz="2000" b="1" dirty="0"/>
            </a:br>
            <a:r>
              <a:rPr lang="nl-NL" sz="2000" b="1" dirty="0"/>
              <a:t>- Snelle diagnose.</a:t>
            </a:r>
          </a:p>
          <a:p>
            <a:r>
              <a:rPr lang="nl-NL" sz="2000" b="1" dirty="0"/>
              <a:t>- Meer duidelijkheid.</a:t>
            </a:r>
          </a:p>
          <a:p>
            <a:r>
              <a:rPr lang="nl-NL" sz="2000" b="1" dirty="0"/>
              <a:t>- Begeleiding en support</a:t>
            </a:r>
            <a:br>
              <a:rPr lang="nl-NL" sz="2000" b="1" dirty="0"/>
            </a:br>
            <a:r>
              <a:rPr lang="nl-NL" sz="2000" b="1" dirty="0"/>
              <a:t>- Regelmatig overleg met arts.</a:t>
            </a:r>
          </a:p>
          <a:p>
            <a:endParaRPr lang="nl-NL" sz="2000" b="1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8E778B-2AF2-4596-9C0E-3F6D42B8F778}"/>
              </a:ext>
            </a:extLst>
          </p:cNvPr>
          <p:cNvSpPr txBox="1"/>
          <p:nvPr/>
        </p:nvSpPr>
        <p:spPr>
          <a:xfrm>
            <a:off x="4583832" y="1480242"/>
            <a:ext cx="55336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Niet laten testen op LFS</a:t>
            </a:r>
            <a:br>
              <a:rPr lang="nl-NL" sz="2800" b="1" dirty="0"/>
            </a:br>
            <a:r>
              <a:rPr lang="nl-NL" sz="2000" b="1" dirty="0"/>
              <a:t>- Scheelt een hoop gedoe.</a:t>
            </a:r>
          </a:p>
          <a:p>
            <a:r>
              <a:rPr lang="nl-NL" sz="2000" b="1" dirty="0"/>
              <a:t>- Onzekerheid voor de andere familieleden.</a:t>
            </a:r>
            <a:br>
              <a:rPr lang="nl-NL" sz="2000" b="1" dirty="0"/>
            </a:br>
            <a:r>
              <a:rPr lang="nl-NL" sz="2000" b="1" dirty="0"/>
              <a:t>- Kans op een ‘te late diagnose’.</a:t>
            </a:r>
          </a:p>
          <a:p>
            <a:r>
              <a:rPr lang="nl-NL" sz="2000" b="1" dirty="0"/>
              <a:t>- ‘Het zal toch niet’ gevoel.</a:t>
            </a:r>
          </a:p>
          <a:p>
            <a:endParaRPr lang="nl-NL" sz="2000" b="1" dirty="0"/>
          </a:p>
          <a:p>
            <a:br>
              <a:rPr lang="nl-NL" sz="2000" b="1" dirty="0"/>
            </a:br>
            <a:endParaRPr lang="nl-NL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A4E038-1836-4F6B-A564-4A62E957AB89}"/>
              </a:ext>
            </a:extLst>
          </p:cNvPr>
          <p:cNvSpPr txBox="1"/>
          <p:nvPr/>
        </p:nvSpPr>
        <p:spPr>
          <a:xfrm>
            <a:off x="1991544" y="4005064"/>
            <a:ext cx="66247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Kinderen vanaf welke leeftijd testen?</a:t>
            </a:r>
            <a:br>
              <a:rPr lang="nl-NL" sz="2000" b="1" dirty="0"/>
            </a:br>
            <a:r>
              <a:rPr lang="nl-NL" sz="2000" b="1" dirty="0"/>
              <a:t>Overleg dit met de Klinisch geneticus en/of arts. </a:t>
            </a:r>
            <a:br>
              <a:rPr lang="nl-NL" sz="2000" b="1" dirty="0"/>
            </a:br>
            <a:r>
              <a:rPr lang="nl-NL" sz="2000" b="1" dirty="0"/>
              <a:t>Dit is per familie anders!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2800" b="1" dirty="0">
                <a:solidFill>
                  <a:schemeClr val="accent5"/>
                </a:solidFill>
              </a:rPr>
              <a:t>Niet getest?</a:t>
            </a:r>
          </a:p>
          <a:p>
            <a:r>
              <a:rPr lang="nl-NL" sz="2000" b="1" dirty="0"/>
              <a:t>Dan bij twijfel </a:t>
            </a:r>
            <a:r>
              <a:rPr lang="nl-NL" sz="2000" b="1" u="sng" dirty="0"/>
              <a:t>altijd</a:t>
            </a:r>
            <a:r>
              <a:rPr lang="nl-NL" sz="2000" b="1" dirty="0"/>
              <a:t> naar een arts.</a:t>
            </a:r>
            <a:br>
              <a:rPr lang="nl-NL" sz="2000" b="1" dirty="0"/>
            </a:br>
            <a:r>
              <a:rPr lang="nl-NL" sz="2000" b="1" dirty="0"/>
              <a:t>Mogelijkheid van Screening (in overleg)</a:t>
            </a:r>
            <a:endParaRPr lang="nl-NL" dirty="0"/>
          </a:p>
          <a:p>
            <a:pPr algn="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89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1C1B770-2465-4498-91E4-15B68CF10098}"/>
              </a:ext>
            </a:extLst>
          </p:cNvPr>
          <p:cNvSpPr txBox="1"/>
          <p:nvPr/>
        </p:nvSpPr>
        <p:spPr>
          <a:xfrm>
            <a:off x="335360" y="1781113"/>
            <a:ext cx="3888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Voordelen screening</a:t>
            </a:r>
          </a:p>
          <a:p>
            <a:r>
              <a:rPr lang="nl-NL" sz="2000" b="1" dirty="0"/>
              <a:t>- Soms nog goed behandelbaar</a:t>
            </a:r>
          </a:p>
          <a:p>
            <a:r>
              <a:rPr lang="nl-NL" sz="2000" b="1" dirty="0"/>
              <a:t>- korte lijnen.</a:t>
            </a:r>
            <a:br>
              <a:rPr lang="nl-NL" sz="2000" b="1" dirty="0"/>
            </a:br>
            <a:r>
              <a:rPr lang="nl-NL" sz="2000" b="1" dirty="0"/>
              <a:t>- Snelle diagnose.</a:t>
            </a:r>
          </a:p>
          <a:p>
            <a:r>
              <a:rPr lang="nl-NL" sz="2000" b="1" dirty="0"/>
              <a:t>- Expertiseteam in de buurt.</a:t>
            </a:r>
            <a:br>
              <a:rPr lang="nl-NL" sz="2000" b="1" dirty="0"/>
            </a:br>
            <a:r>
              <a:rPr lang="nl-NL" sz="2000" b="1" dirty="0"/>
              <a:t>- Psychische belasting (?).</a:t>
            </a:r>
          </a:p>
          <a:p>
            <a:r>
              <a:rPr lang="nl-NL" b="1" dirty="0"/>
              <a:t>- Regelmatig zien van een arts.</a:t>
            </a:r>
          </a:p>
          <a:p>
            <a:r>
              <a:rPr lang="nl-NL" b="1" dirty="0"/>
              <a:t>- Kinderwens opties (niet belast)..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CA2D1B7-1BA8-457C-8D24-BCFDF8897AB9}"/>
              </a:ext>
            </a:extLst>
          </p:cNvPr>
          <p:cNvSpPr txBox="1"/>
          <p:nvPr/>
        </p:nvSpPr>
        <p:spPr>
          <a:xfrm>
            <a:off x="4594826" y="1830463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Nadelen screening</a:t>
            </a:r>
            <a:br>
              <a:rPr lang="nl-NL" sz="2800" b="1" dirty="0"/>
            </a:br>
            <a:r>
              <a:rPr lang="nl-NL" sz="2000" b="1" dirty="0"/>
              <a:t>- Belastende preventieve onderzoeken.</a:t>
            </a:r>
          </a:p>
          <a:p>
            <a:r>
              <a:rPr lang="nl-NL" sz="2000" b="1" dirty="0"/>
              <a:t>- Elk jaar naar het ziekenhuis (vaker).</a:t>
            </a:r>
            <a:br>
              <a:rPr lang="nl-NL" sz="2000" b="1" dirty="0"/>
            </a:br>
            <a:r>
              <a:rPr lang="nl-NL" sz="2000" b="1" dirty="0"/>
              <a:t>- Spanning voor uitslagen.</a:t>
            </a:r>
            <a:br>
              <a:rPr lang="nl-NL" sz="2000" b="1" dirty="0"/>
            </a:br>
            <a:r>
              <a:rPr lang="nl-NL" sz="2000" b="1" dirty="0"/>
              <a:t>- Psychische belasting (?).</a:t>
            </a:r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83F62B1-4ECC-4B33-ABE4-14CCDB84A022}"/>
              </a:ext>
            </a:extLst>
          </p:cNvPr>
          <p:cNvSpPr txBox="1"/>
          <p:nvPr/>
        </p:nvSpPr>
        <p:spPr>
          <a:xfrm>
            <a:off x="2362578" y="4385175"/>
            <a:ext cx="48855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5"/>
                </a:solidFill>
              </a:rPr>
              <a:t>Géén screening </a:t>
            </a:r>
            <a:br>
              <a:rPr lang="nl-NL" sz="2000" b="1" dirty="0"/>
            </a:br>
            <a:r>
              <a:rPr lang="nl-NL" dirty="0"/>
              <a:t>-   </a:t>
            </a:r>
            <a:r>
              <a:rPr lang="nl-NL" b="1" dirty="0"/>
              <a:t>Kans op ‘te late diagnose’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Geen belastende onderzoeken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Geen spanning voor uitslagen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Psychische belasting (?)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Zorgen over familieleden en kinderen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Kinderwens, niet belast?</a:t>
            </a:r>
          </a:p>
          <a:p>
            <a:endParaRPr lang="nl-NL" dirty="0"/>
          </a:p>
          <a:p>
            <a:pPr algn="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612571-494A-44E8-A873-FB8FAF08F746}"/>
              </a:ext>
            </a:extLst>
          </p:cNvPr>
          <p:cNvSpPr txBox="1"/>
          <p:nvPr/>
        </p:nvSpPr>
        <p:spPr>
          <a:xfrm>
            <a:off x="911424" y="737689"/>
            <a:ext cx="769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Indien wél belast met een LFS mutatie!</a:t>
            </a:r>
          </a:p>
        </p:txBody>
      </p:sp>
    </p:spTree>
    <p:extLst>
      <p:ext uri="{BB962C8B-B14F-4D97-AF65-F5344CB8AC3E}">
        <p14:creationId xmlns:p14="http://schemas.microsoft.com/office/powerpoint/2010/main" val="802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8F470D2-DA98-4438-8C6C-8B6961B3211D}"/>
              </a:ext>
            </a:extLst>
          </p:cNvPr>
          <p:cNvSpPr txBox="1"/>
          <p:nvPr/>
        </p:nvSpPr>
        <p:spPr>
          <a:xfrm>
            <a:off x="407368" y="335552"/>
            <a:ext cx="993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5400" b="1" dirty="0">
                <a:latin typeface="+mj-lt"/>
              </a:rPr>
              <a:t>Verzekering &amp; hypotheek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7DBA0C-6CF9-49FC-B8EC-9E86BF5BC72C}"/>
              </a:ext>
            </a:extLst>
          </p:cNvPr>
          <p:cNvSpPr txBox="1"/>
          <p:nvPr/>
        </p:nvSpPr>
        <p:spPr>
          <a:xfrm>
            <a:off x="407368" y="1628800"/>
            <a:ext cx="94908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accent5"/>
                </a:solidFill>
              </a:rPr>
              <a:t>Verzekeraars…Vaak een reden voor uitstel</a:t>
            </a:r>
            <a:r>
              <a:rPr lang="nl-NL" sz="3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Mogen niet zomaar keuren.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Mogen ook niet alles vragen.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Mogen niets vragen of onderzoeken wat niet nodig is voor de beoordeling.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Mogen jouw informatie niet gebruiken voor andere verzekeringen.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Mogen jouw informatie niet gebruikten voor je familieleden en andersom.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800" b="1" dirty="0"/>
              <a:t>                     Maar niet altijd terecht!!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601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352</Words>
  <Application>Microsoft Office PowerPoint</Application>
  <PresentationFormat>Breedbeeld</PresentationFormat>
  <Paragraphs>111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</vt:lpstr>
      <vt:lpstr>Trebuchet MS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2018-12-09T13:10:55Z</dcterms:created>
  <dcterms:modified xsi:type="dcterms:W3CDTF">2018-12-12T14:55:35Z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2018-08-10T20:35:51.9240458Z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